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51" r:id="rId2"/>
    <p:sldId id="401" r:id="rId3"/>
    <p:sldId id="434" r:id="rId4"/>
    <p:sldId id="407" r:id="rId5"/>
    <p:sldId id="429" r:id="rId6"/>
    <p:sldId id="408" r:id="rId7"/>
    <p:sldId id="359" r:id="rId8"/>
    <p:sldId id="419" r:id="rId9"/>
    <p:sldId id="431" r:id="rId10"/>
    <p:sldId id="422" r:id="rId11"/>
    <p:sldId id="420" r:id="rId12"/>
    <p:sldId id="362" r:id="rId13"/>
    <p:sldId id="423" r:id="rId14"/>
    <p:sldId id="424" r:id="rId15"/>
    <p:sldId id="432" r:id="rId16"/>
    <p:sldId id="433" r:id="rId17"/>
    <p:sldId id="363" r:id="rId18"/>
    <p:sldId id="42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35"/>
    <a:srgbClr val="009900"/>
    <a:srgbClr val="00206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396" autoAdjust="0"/>
  </p:normalViewPr>
  <p:slideViewPr>
    <p:cSldViewPr snapToGrid="0">
      <p:cViewPr varScale="1">
        <p:scale>
          <a:sx n="112" d="100"/>
          <a:sy n="112" d="100"/>
        </p:scale>
        <p:origin x="3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619" y="7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C11D8-8F58-4B6A-AB1F-7CBC340254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60230-366E-4CA8-B96C-2C3CA00618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5E500-B30B-4628-82A1-2870CFC52F75}" type="datetimeFigureOut">
              <a:rPr lang="en-GB" smtClean="0"/>
              <a:t>06/01/2023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DCBE2E-30CF-4FEE-A0C4-9351BDBCB1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F2CA30-D3BA-48F0-B40F-B654399E82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B278BD-236B-4F74-A714-C7F9B3452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699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BFE03-F5DA-47E6-AF3D-8BFE5FCEEBB9}" type="datetimeFigureOut">
              <a:rPr lang="en-GB" smtClean="0"/>
              <a:t>06/01/2023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AB4E6-1A1A-4B62-B6A0-CA5CB6A0B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662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E3216-8BB3-417F-A81D-20B3174CA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B9614E-F0D2-4BC5-B13F-D5665ECD6A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22E71-5BDF-4F2B-9F3A-A499574CD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0E61-3399-4C23-930E-316035ACA3A8}" type="datetime1">
              <a:rPr lang="en-GB" smtClean="0"/>
              <a:t>06/01/2023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F8C4E-4EE5-4609-B71F-D9F888A05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705A9-630B-4A00-8139-6BDE46F5B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333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9689-C923-426F-9DB2-8738304A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BA9E03-7C88-4E23-A152-9C885E740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4251D-26C5-4221-BA27-572CED361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12EC1-837B-43AB-95F7-921EAC190D7B}" type="datetime1">
              <a:rPr lang="en-GB" smtClean="0"/>
              <a:t>06/01/2023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8C124-8E9E-46A7-8862-F87D349CC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1923C-BDD0-429F-80C5-120934804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669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8A644-36D2-4ED3-8533-B582BE56D7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E8243F-9C5C-49C7-A8AC-02014C1CD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59381-7F79-4EF2-BFB5-82CF696D7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4366C-85C5-4845-A129-ED9B4F12A29E}" type="datetime1">
              <a:rPr lang="en-GB" smtClean="0"/>
              <a:t>06/01/2023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098FA-720E-460F-A046-0ABD4F702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330FF-12A7-4152-83AF-ED17004E4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421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AC29-5E7C-4A9A-B411-5138E288C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134E7-3017-4ECA-BE58-1A6941710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19738-D86F-4EC4-BF0E-41753C2FA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9D1A-B0ED-4A6A-8E87-93D85B765C4D}" type="datetime1">
              <a:rPr lang="en-GB" smtClean="0"/>
              <a:t>06/01/2023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3ED2A-AD43-47D9-97E8-BCDF54462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F26B8-E1C9-4203-A301-61121333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7A21F-FDFD-4468-BE2C-676A7B5A8816}"/>
              </a:ext>
            </a:extLst>
          </p:cNvPr>
          <p:cNvSpPr/>
          <p:nvPr userDrawn="1"/>
        </p:nvSpPr>
        <p:spPr>
          <a:xfrm>
            <a:off x="0" y="1"/>
            <a:ext cx="12192000" cy="882316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099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91AC9-127D-4A62-BAD9-138CAEF1B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BBEA7-D43A-4A7F-A804-B53842CA7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F62A1-61DA-479D-925D-3F9008126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2A92-BCE4-4F58-8390-625555DE71CB}" type="datetime1">
              <a:rPr lang="en-GB" smtClean="0"/>
              <a:t>06/01/2023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524D0-2B36-4B89-BF56-FAAE5E06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3E335-5610-4174-8534-DE4A963F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58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573F-7F19-48DE-BF4B-4D77B1CA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7FABD-F06B-4D71-BA4B-DC01E4E71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54BD4-6441-4205-931C-E43FD756CA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A1F8F-B7FC-4A7E-9201-E1BFA171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C7801-0BEF-45F8-9901-0B39608843AE}" type="datetime1">
              <a:rPr lang="en-GB" smtClean="0"/>
              <a:t>06/01/2023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647B17-9B1D-468B-A7D8-C4DF1E252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095D2-CE6A-484E-BF41-198C2EF64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35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8AC30-515C-4379-B1C8-B786AA8E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49C22-C07B-419E-8C63-652E32A79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B76821-95CC-43CC-8B67-91492E1DC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70E0B-0539-4F4A-B814-D53A44449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A33F2C-E04A-46B2-854B-47F3775EFF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EFCD7F-A120-4C49-BCFE-3562D6A34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659CF-D3DD-43DA-B7F5-638DDBE5A87F}" type="datetime1">
              <a:rPr lang="en-GB" smtClean="0"/>
              <a:t>06/01/2023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BEFFB3-FE29-4AEC-A937-984C82C58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09D6AC-7BC4-409A-8B7A-F199854AB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59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165B-877D-4590-A6C3-534F612B7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DC79BB-4132-42BC-A9BB-D2C575BF0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67F4-8160-4F75-87C1-B11A67EBA72A}" type="datetime1">
              <a:rPr lang="en-GB" smtClean="0"/>
              <a:t>06/01/2023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CCDA0-3092-4B77-9336-E0027478E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4283D-75A1-428E-B057-A1ECC42C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07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E6D3E4-B970-43A2-B318-2136D35CE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A8A6D-0AD8-4945-9972-20DA1BCC0069}" type="datetime1">
              <a:rPr lang="en-GB" smtClean="0"/>
              <a:t>06/01/2023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9F3548-8208-4541-94A2-67EA9800A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C154E-DE04-4D43-A810-2CCA4E68D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89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4876-677F-4224-933F-4AA84C356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958B4-3DF5-4E60-BBBA-7085CFC66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36BE3-C540-4DAE-9F34-6EF955067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4CFCB-2A5B-4D73-878F-A5EFACD2E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F0D0E-890B-4315-85C8-B1756F52C0AA}" type="datetime1">
              <a:rPr lang="en-GB" smtClean="0"/>
              <a:t>06/01/2023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E7608-51D8-40ED-A184-E792C7C4D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CE430-7385-4699-B59E-C90EA9DE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248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324D9-39EC-403E-94D9-9D37554F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CF465-1388-4075-8309-7352548E74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662F9-0B6D-4C27-A35A-9772D25A9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F0DDD-65ED-4C6F-AAD6-984BB7EA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B5B21-A8A6-40E7-88C7-C2132BEA2635}" type="datetime1">
              <a:rPr lang="en-GB" smtClean="0"/>
              <a:t>06/01/2023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0EE16-935B-4309-9757-BF5AB1746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910BD-38F0-4BD5-8383-58B1020FD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671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17D17C-904A-41C6-997C-10038ACB49F4}"/>
              </a:ext>
            </a:extLst>
          </p:cNvPr>
          <p:cNvSpPr/>
          <p:nvPr userDrawn="1"/>
        </p:nvSpPr>
        <p:spPr>
          <a:xfrm>
            <a:off x="0" y="6409477"/>
            <a:ext cx="12192000" cy="461970"/>
          </a:xfrm>
          <a:prstGeom prst="rect">
            <a:avLst/>
          </a:prstGeom>
          <a:gradFill flip="none" rotWithShape="1">
            <a:gsLst>
              <a:gs pos="0">
                <a:srgbClr val="548235">
                  <a:alpha val="30000"/>
                </a:srgbClr>
              </a:gs>
              <a:gs pos="40000">
                <a:srgbClr val="548235">
                  <a:alpha val="60000"/>
                </a:srgbClr>
              </a:gs>
              <a:gs pos="80000">
                <a:srgbClr val="54823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C271-6B6C-448E-9C20-05741B3CE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F3C52-9353-49EB-8B50-730D10EC6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36C03-6731-41F5-A95C-A186414EBB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9D411-95FD-4383-A20A-7D877510D934}" type="datetime1">
              <a:rPr lang="en-GB" smtClean="0"/>
              <a:t>06/01/2023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C96B0-DEAB-47E6-887A-CEEEADC2D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9920" y="6452197"/>
            <a:ext cx="507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F4B70D18-2298-4A86-8ED4-C9074DB5300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0284A-B9D9-41A6-A9DA-1C9108EDE2BF}"/>
              </a:ext>
            </a:extLst>
          </p:cNvPr>
          <p:cNvSpPr txBox="1"/>
          <p:nvPr userDrawn="1"/>
        </p:nvSpPr>
        <p:spPr>
          <a:xfrm>
            <a:off x="9889959" y="6452665"/>
            <a:ext cx="1780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Dr. Rashid, 2023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6ED442-2DF6-48EC-A9BD-C597248C5302}"/>
              </a:ext>
            </a:extLst>
          </p:cNvPr>
          <p:cNvSpPr txBox="1"/>
          <p:nvPr userDrawn="1"/>
        </p:nvSpPr>
        <p:spPr>
          <a:xfrm>
            <a:off x="1093689" y="6454065"/>
            <a:ext cx="444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Jashore University of Science and Technology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6DA854-015C-4141-AB42-68C02317595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24" y="6421229"/>
            <a:ext cx="434987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1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B764C3-BFBB-450E-BEC0-E018BC738095}"/>
              </a:ext>
            </a:extLst>
          </p:cNvPr>
          <p:cNvSpPr/>
          <p:nvPr/>
        </p:nvSpPr>
        <p:spPr>
          <a:xfrm>
            <a:off x="481171" y="804480"/>
            <a:ext cx="1115819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500" dirty="0">
                <a:effectLst/>
                <a:latin typeface="Liberation Serif"/>
                <a:ea typeface="Noto Sans CJK SC Regular"/>
                <a:cs typeface="FreeSans"/>
              </a:rPr>
              <a:t>First-principles calculations of opto-electronic and thermoelectric properties double perovskite semiconductors M</a:t>
            </a:r>
            <a:r>
              <a:rPr lang="en-US" sz="4500" baseline="-25000" dirty="0">
                <a:effectLst/>
                <a:latin typeface="Liberation Serif"/>
                <a:ea typeface="Noto Sans CJK SC Regular"/>
                <a:cs typeface="FreeSans"/>
              </a:rPr>
              <a:t>2</a:t>
            </a:r>
            <a:r>
              <a:rPr lang="en-US" sz="4500" dirty="0">
                <a:effectLst/>
                <a:latin typeface="Liberation Serif"/>
                <a:ea typeface="Noto Sans CJK SC Regular"/>
                <a:cs typeface="FreeSans"/>
              </a:rPr>
              <a:t>ScInCl</a:t>
            </a:r>
            <a:r>
              <a:rPr lang="en-US" sz="4500" baseline="-25000" dirty="0">
                <a:effectLst/>
                <a:latin typeface="Liberation Serif"/>
                <a:ea typeface="Noto Sans CJK SC Regular"/>
                <a:cs typeface="FreeSans"/>
              </a:rPr>
              <a:t>6</a:t>
            </a:r>
            <a:r>
              <a:rPr lang="en-US" sz="4500" dirty="0">
                <a:effectLst/>
                <a:latin typeface="Liberation Serif"/>
                <a:ea typeface="Noto Sans CJK SC Regular"/>
                <a:cs typeface="FreeSans"/>
              </a:rPr>
              <a:t> (M = Rb, Cs)</a:t>
            </a:r>
            <a:endParaRPr lang="en-GB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CEFEDE-D2F8-4568-AA73-E8CB77D4B757}"/>
              </a:ext>
            </a:extLst>
          </p:cNvPr>
          <p:cNvSpPr/>
          <p:nvPr/>
        </p:nvSpPr>
        <p:spPr>
          <a:xfrm>
            <a:off x="2763036" y="3653091"/>
            <a:ext cx="6665927" cy="986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Mohammad </a:t>
            </a:r>
            <a:r>
              <a:rPr lang="en-US" sz="4400" b="1" dirty="0" err="1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Abdur</a:t>
            </a: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Rashid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5072FD-FF15-4C58-8179-6192B123777A}"/>
              </a:ext>
            </a:extLst>
          </p:cNvPr>
          <p:cNvSpPr txBox="1"/>
          <p:nvPr/>
        </p:nvSpPr>
        <p:spPr>
          <a:xfrm>
            <a:off x="2763036" y="4721479"/>
            <a:ext cx="666988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="0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Md. </a:t>
            </a:r>
            <a:r>
              <a:rPr lang="en-US" sz="3500" b="0" i="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Borhanul</a:t>
            </a:r>
            <a:r>
              <a:rPr lang="en-US" sz="3500" b="0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0" i="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Asfia</a:t>
            </a:r>
            <a:r>
              <a:rPr lang="en-US" sz="3500" b="0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sz="3500" b="0" i="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Sahadat</a:t>
            </a:r>
            <a:r>
              <a:rPr lang="en-US" sz="3500" b="0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0" i="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Jaman</a:t>
            </a:r>
            <a:r>
              <a:rPr lang="en-US" sz="3500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6367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EE6895-A911-497C-939D-6C8D4F78DD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" t="3115" r="683" b="5917"/>
          <a:stretch/>
        </p:blipFill>
        <p:spPr>
          <a:xfrm>
            <a:off x="1820256" y="963530"/>
            <a:ext cx="3863747" cy="52919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48990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Electronic properties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D0AAE2-3D3D-452C-9C06-92507C073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144" y="3257883"/>
            <a:ext cx="258838" cy="1371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57879C-ECCB-4B74-8F08-99A96F5F0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288" y="3205631"/>
            <a:ext cx="258838" cy="1371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06977-2781-4EB9-A9FC-59441BD1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10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95B47B-9D44-4D69-BA78-03E3DF03C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1" t="3115" b="5917"/>
          <a:stretch/>
        </p:blipFill>
        <p:spPr>
          <a:xfrm>
            <a:off x="7431320" y="963530"/>
            <a:ext cx="3863747" cy="52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11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F2D6DE-B2FA-404A-8CDB-A36BB674D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2" y="1373675"/>
            <a:ext cx="5896598" cy="4717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475A41-BBF7-495E-B21C-82262AD70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15" y="1373674"/>
            <a:ext cx="5896597" cy="47172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48990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Electronic properties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36C756-130E-4312-9F8B-9206F71E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567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42418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Optical properties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15912D-C43E-43FF-9A8B-8AE289B37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12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52975A-8AED-4D1F-BC09-BCC89C83A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0" y="1775392"/>
            <a:ext cx="5544083" cy="4435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382DB5-2A0C-40FC-B3B5-7BFADEE39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934" y="1775391"/>
            <a:ext cx="5544084" cy="4435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739716-9DB0-470C-B5DA-DD4FCB903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775" y="1093970"/>
            <a:ext cx="4356667" cy="55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42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42418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Optical properties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87F72D-39E6-4251-AE20-135A667FF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13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06B9D-5F26-4991-BD7E-D7ADF5E40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717" y="1376556"/>
            <a:ext cx="5669279" cy="4535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AEE355-B32B-4116-91E6-C72D6192C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45" y="1375873"/>
            <a:ext cx="5670133" cy="453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65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42418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Optical properties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BC70D-8109-4BA3-9AD0-4DC88540C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14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38C9F-96E5-4866-B12A-A4DF74A12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557" y="1401510"/>
            <a:ext cx="5669279" cy="4535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8D99C3-B024-48B8-9A3F-94CC493EC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1" y="1401510"/>
            <a:ext cx="5669279" cy="453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29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60260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Thermoelectric</a:t>
            </a:r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 properties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BC70D-8109-4BA3-9AD0-4DC88540C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15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1A621-7936-4F97-9DDC-DFF1D6A3C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658" y="1384419"/>
            <a:ext cx="5669279" cy="4535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C82ADF-E378-4EB9-999F-6E5A65AD9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20" y="1384419"/>
            <a:ext cx="5669279" cy="453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0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60260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Thermoelectric</a:t>
            </a:r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 properties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BC70D-8109-4BA3-9AD0-4DC88540C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16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5D6B5-BBF5-4C1E-B8CB-D3829C9F2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610" y="1298961"/>
            <a:ext cx="5765419" cy="4612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783F6D-3793-4B67-8DBF-16060EA68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0" y="1375873"/>
            <a:ext cx="5669279" cy="453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9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29754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Conclusions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2A2ECF-9ACF-45D1-A983-6D9BED1BE135}"/>
              </a:ext>
            </a:extLst>
          </p:cNvPr>
          <p:cNvSpPr txBox="1"/>
          <p:nvPr/>
        </p:nvSpPr>
        <p:spPr>
          <a:xfrm>
            <a:off x="1410057" y="1290188"/>
            <a:ext cx="9152545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3200" dirty="0">
                <a:effectLst/>
                <a:latin typeface="Liberation Serif"/>
                <a:ea typeface="Noto Sans CJK SC Regular"/>
                <a:cs typeface="FreeSans"/>
              </a:rPr>
              <a:t>Opto-electronic and thermoelectric properties double perovskites M</a:t>
            </a:r>
            <a:r>
              <a:rPr lang="en-US" sz="3200" baseline="-25000" dirty="0">
                <a:effectLst/>
                <a:latin typeface="Liberation Serif"/>
                <a:ea typeface="Noto Sans CJK SC Regular"/>
                <a:cs typeface="FreeSans"/>
              </a:rPr>
              <a:t>2</a:t>
            </a:r>
            <a:r>
              <a:rPr lang="en-US" sz="3200" dirty="0">
                <a:effectLst/>
                <a:latin typeface="Liberation Serif"/>
                <a:ea typeface="Noto Sans CJK SC Regular"/>
                <a:cs typeface="FreeSans"/>
              </a:rPr>
              <a:t>ScInCl</a:t>
            </a:r>
            <a:r>
              <a:rPr lang="en-US" sz="3200" baseline="-25000" dirty="0">
                <a:effectLst/>
                <a:latin typeface="Liberation Serif"/>
                <a:ea typeface="Noto Sans CJK SC Regular"/>
                <a:cs typeface="FreeSans"/>
              </a:rPr>
              <a:t>6</a:t>
            </a:r>
            <a:r>
              <a:rPr lang="en-US" sz="3200" dirty="0">
                <a:effectLst/>
                <a:latin typeface="Liberation Serif"/>
                <a:ea typeface="Noto Sans CJK SC Regular"/>
                <a:cs typeface="FreeSans"/>
              </a:rPr>
              <a:t> (M=Rb, Cs)</a:t>
            </a:r>
            <a:r>
              <a:rPr lang="en-US" sz="3000" dirty="0">
                <a:effectLst/>
                <a:latin typeface="Liberation Serif"/>
                <a:ea typeface="Noto Sans CJK SC Regular"/>
                <a:cs typeface="FreeSans"/>
              </a:rPr>
              <a:t> using WIEN2k </a:t>
            </a:r>
          </a:p>
          <a:p>
            <a:pPr marL="285750" indent="-28575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3000" dirty="0">
                <a:latin typeface="Liberation Serif"/>
                <a:ea typeface="Noto Sans CJK SC Regular"/>
                <a:cs typeface="FreeSans"/>
              </a:rPr>
              <a:t>Both compounds show </a:t>
            </a:r>
            <a:r>
              <a:rPr lang="en-US" sz="2800" dirty="0">
                <a:effectLst/>
                <a:latin typeface="Liberation Serif"/>
                <a:ea typeface="Noto Sans CJK SC Regular"/>
                <a:cs typeface="FreeSans"/>
              </a:rPr>
              <a:t>semiconductor like</a:t>
            </a:r>
            <a:r>
              <a:rPr lang="en-US" sz="3000" dirty="0">
                <a:latin typeface="Liberation Serif"/>
                <a:ea typeface="Noto Sans CJK SC Regular"/>
                <a:cs typeface="FreeSans"/>
              </a:rPr>
              <a:t> behavior</a:t>
            </a:r>
          </a:p>
          <a:p>
            <a:pPr marL="285750" indent="-28575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3000" dirty="0">
                <a:latin typeface="Liberation Serif"/>
                <a:ea typeface="Noto Sans CJK SC Regular"/>
                <a:cs typeface="FreeSans"/>
              </a:rPr>
              <a:t>R</a:t>
            </a:r>
            <a:r>
              <a:rPr lang="en-US" sz="3000" dirty="0">
                <a:effectLst/>
                <a:latin typeface="Liberation Serif"/>
                <a:ea typeface="Noto Sans CJK SC Regular"/>
                <a:cs typeface="FreeSans"/>
              </a:rPr>
              <a:t>emarkable optical properties</a:t>
            </a:r>
          </a:p>
          <a:p>
            <a:pPr marL="285750" indent="-28575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3000" dirty="0">
                <a:latin typeface="Liberation Serif"/>
                <a:ea typeface="Noto Sans CJK SC Regular"/>
                <a:cs typeface="FreeSans"/>
              </a:rPr>
              <a:t>G</a:t>
            </a:r>
            <a:r>
              <a:rPr lang="en-US" sz="3000" dirty="0">
                <a:effectLst/>
                <a:latin typeface="Liberation Serif"/>
                <a:ea typeface="Noto Sans CJK SC Regular"/>
                <a:cs typeface="FreeSans"/>
              </a:rPr>
              <a:t>ood </a:t>
            </a:r>
            <a:r>
              <a:rPr lang="en-US" sz="3000" dirty="0" err="1">
                <a:effectLst/>
                <a:latin typeface="Liberation Serif"/>
                <a:ea typeface="Noto Sans CJK SC Regular"/>
                <a:cs typeface="FreeSans"/>
              </a:rPr>
              <a:t>Seebeck</a:t>
            </a:r>
            <a:r>
              <a:rPr lang="en-US" sz="3000" dirty="0">
                <a:effectLst/>
                <a:latin typeface="Liberation Serif"/>
                <a:ea typeface="Noto Sans CJK SC Regular"/>
                <a:cs typeface="FreeSans"/>
              </a:rPr>
              <a:t> coefficient and power factor</a:t>
            </a:r>
          </a:p>
          <a:p>
            <a:pPr marL="285750" indent="-28575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3000" dirty="0">
                <a:latin typeface="Liberation Serif"/>
                <a:ea typeface="Noto Sans CJK SC Regular"/>
                <a:cs typeface="FreeSans"/>
              </a:rPr>
              <a:t>Promising materials for different opto-electronic and thermoelectric applications</a:t>
            </a:r>
            <a:endParaRPr lang="en-US" sz="3000" dirty="0">
              <a:effectLst/>
              <a:latin typeface="Liberation Serif"/>
              <a:ea typeface="Noto Sans CJK SC Regular"/>
              <a:cs typeface="Free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DD8669-28E3-4D5E-8699-24E7A099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868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2A5CF1-D4FC-4DAF-970D-5C252549A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17" y="1370094"/>
            <a:ext cx="8347165" cy="344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32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1877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F981E-5FE9-4C89-A046-33FB4FE02EC1}"/>
              </a:ext>
            </a:extLst>
          </p:cNvPr>
          <p:cNvSpPr txBox="1"/>
          <p:nvPr/>
        </p:nvSpPr>
        <p:spPr>
          <a:xfrm>
            <a:off x="1576699" y="1330730"/>
            <a:ext cx="9661020" cy="4435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Liberation Serif"/>
                <a:cs typeface="Times New Roman" panose="02020603050405020304" pitchFamily="18" charset="0"/>
              </a:rPr>
              <a:t>Lead-free d</a:t>
            </a:r>
            <a:r>
              <a:rPr lang="en-US" sz="3200" dirty="0">
                <a:effectLst/>
                <a:latin typeface="Liberation Serif"/>
                <a:ea typeface="Noto Sans CJK SC Regular"/>
                <a:cs typeface="FreeSans"/>
              </a:rPr>
              <a:t>ouble perovskite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systems of study: Rb</a:t>
            </a:r>
            <a:r>
              <a:rPr lang="en-US" sz="3200" baseline="-25000" dirty="0">
                <a:effectLst/>
                <a:latin typeface="Liberation Serif"/>
                <a:ea typeface="Noto Sans CJK SC Regular"/>
                <a:cs typeface="FreeSans"/>
              </a:rPr>
              <a:t>2</a:t>
            </a:r>
            <a:r>
              <a:rPr lang="en-US" sz="3200" dirty="0">
                <a:effectLst/>
                <a:latin typeface="Liberation Serif"/>
                <a:ea typeface="Noto Sans CJK SC Regular"/>
                <a:cs typeface="FreeSans"/>
              </a:rPr>
              <a:t>ScInCl</a:t>
            </a:r>
            <a:r>
              <a:rPr lang="en-US" sz="3200" baseline="-25000" dirty="0">
                <a:effectLst/>
                <a:latin typeface="Liberation Serif"/>
                <a:ea typeface="Noto Sans CJK SC Regular"/>
                <a:cs typeface="FreeSans"/>
              </a:rPr>
              <a:t>6</a:t>
            </a:r>
            <a:r>
              <a:rPr lang="en-US" sz="3200" dirty="0">
                <a:effectLst/>
                <a:latin typeface="Liberation Serif"/>
                <a:ea typeface="Noto Sans CJK SC Regular"/>
                <a:cs typeface="FreeSans"/>
              </a:rPr>
              <a:t> and Cs</a:t>
            </a:r>
            <a:r>
              <a:rPr lang="en-US" sz="3200" baseline="-25000" dirty="0">
                <a:effectLst/>
                <a:latin typeface="Liberation Serif"/>
                <a:ea typeface="Noto Sans CJK SC Regular"/>
                <a:cs typeface="FreeSans"/>
              </a:rPr>
              <a:t>2</a:t>
            </a:r>
            <a:r>
              <a:rPr lang="en-US" sz="3200" dirty="0">
                <a:effectLst/>
                <a:latin typeface="Liberation Serif"/>
                <a:ea typeface="Noto Sans CJK SC Regular"/>
                <a:cs typeface="FreeSans"/>
              </a:rPr>
              <a:t>ScInCl</a:t>
            </a:r>
            <a:r>
              <a:rPr lang="en-US" sz="3200" baseline="-25000" dirty="0">
                <a:effectLst/>
                <a:latin typeface="Liberation Serif"/>
                <a:ea typeface="Noto Sans CJK SC Regular"/>
                <a:cs typeface="FreeSans"/>
              </a:rPr>
              <a:t>6</a:t>
            </a:r>
            <a:endParaRPr lang="en-US" sz="3200" dirty="0">
              <a:effectLst/>
              <a:latin typeface="Liberation Serif"/>
              <a:ea typeface="Noto Sans CJK SC Regular"/>
              <a:cs typeface="FreeSans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Liberation Serif"/>
                <a:cs typeface="Times New Roman" panose="02020603050405020304" pitchFamily="18" charset="0"/>
              </a:rPr>
              <a:t> Computational details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Liberation Serif"/>
                <a:cs typeface="Times New Roman" panose="02020603050405020304" pitchFamily="18" charset="0"/>
              </a:rPr>
              <a:t> O</a:t>
            </a:r>
            <a:r>
              <a:rPr lang="en-US" sz="3200" dirty="0">
                <a:effectLst/>
                <a:latin typeface="Liberation Serif"/>
                <a:ea typeface="Noto Sans CJK SC Regular"/>
                <a:cs typeface="FreeSans"/>
              </a:rPr>
              <a:t>pto-electronic </a:t>
            </a:r>
            <a:r>
              <a:rPr lang="en-US" sz="3200" dirty="0">
                <a:latin typeface="Liberation Serif"/>
                <a:cs typeface="Times New Roman" panose="02020603050405020304" pitchFamily="18" charset="0"/>
              </a:rPr>
              <a:t>properties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Liberation Serif"/>
                <a:cs typeface="Times New Roman" panose="02020603050405020304" pitchFamily="18" charset="0"/>
              </a:rPr>
              <a:t> T</a:t>
            </a:r>
            <a:r>
              <a:rPr lang="en-US" sz="3200" dirty="0">
                <a:effectLst/>
                <a:latin typeface="Liberation Serif"/>
                <a:ea typeface="Noto Sans CJK SC Regular"/>
                <a:cs typeface="FreeSans"/>
              </a:rPr>
              <a:t>hermoelectric</a:t>
            </a:r>
            <a:r>
              <a:rPr lang="en-US" sz="3200" dirty="0">
                <a:latin typeface="Liberation Serif"/>
                <a:cs typeface="Times New Roman" panose="02020603050405020304" pitchFamily="18" charset="0"/>
              </a:rPr>
              <a:t> properties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Liberation Serif"/>
                <a:cs typeface="Times New Roman" panose="02020603050405020304" pitchFamily="18" charset="0"/>
              </a:rPr>
              <a:t> Conclusions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2EFA6B-E530-47B7-81A3-165815F4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176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49792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Perovskite solar cells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F981E-5FE9-4C89-A046-33FB4FE02EC1}"/>
              </a:ext>
            </a:extLst>
          </p:cNvPr>
          <p:cNvSpPr txBox="1"/>
          <p:nvPr/>
        </p:nvSpPr>
        <p:spPr>
          <a:xfrm>
            <a:off x="653753" y="1211087"/>
            <a:ext cx="9661020" cy="4435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 </a:t>
            </a:r>
            <a:r>
              <a:rPr lang="en-US" sz="3200" dirty="0">
                <a:latin typeface="Liberation Serif"/>
                <a:cs typeface="Times New Roman" panose="02020603050405020304" pitchFamily="18" charset="0"/>
              </a:rPr>
              <a:t>power conversion efficiency (about 25%)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Easier manufacturing process</a:t>
            </a:r>
            <a:endParaRPr lang="en-US" sz="3200" dirty="0">
              <a:effectLst/>
              <a:latin typeface="Liberation Serif"/>
              <a:ea typeface="Noto Sans CJK SC Regular"/>
              <a:cs typeface="FreeSans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Liberation Serif"/>
                <a:cs typeface="Times New Roman" panose="02020603050405020304" pitchFamily="18" charset="0"/>
              </a:rPr>
              <a:t> Lower cost and greater flexibility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C00000"/>
                </a:solidFill>
                <a:latin typeface="Liberation Serif"/>
                <a:cs typeface="Times New Roman" panose="02020603050405020304" pitchFamily="18" charset="0"/>
              </a:rPr>
              <a:t> Perovskites degrade much faster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C00000"/>
                </a:solidFill>
                <a:latin typeface="Liberation Serif"/>
                <a:cs typeface="Times New Roman" panose="02020603050405020304" pitchFamily="18" charset="0"/>
              </a:rPr>
              <a:t> Pb-based perovskites show better </a:t>
            </a:r>
          </a:p>
          <a:p>
            <a:r>
              <a:rPr lang="en-US" sz="3200" dirty="0">
                <a:solidFill>
                  <a:srgbClr val="C00000"/>
                </a:solidFill>
                <a:latin typeface="Liberation Serif"/>
                <a:cs typeface="Times New Roman" panose="02020603050405020304" pitchFamily="18" charset="0"/>
              </a:rPr>
              <a:t>    potential but they are toxic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2EFA6B-E530-47B7-81A3-165815F4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3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C68FA9-B1C5-4B54-8309-478CCE2A14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"/>
          <a:stretch/>
        </p:blipFill>
        <p:spPr>
          <a:xfrm>
            <a:off x="6990460" y="2159122"/>
            <a:ext cx="4848868" cy="37032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333112-EC84-4BB8-A653-8AD18FE3A06E}"/>
              </a:ext>
            </a:extLst>
          </p:cNvPr>
          <p:cNvSpPr txBox="1"/>
          <p:nvPr/>
        </p:nvSpPr>
        <p:spPr>
          <a:xfrm>
            <a:off x="7439115" y="6018804"/>
            <a:ext cx="42030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https://news.mit.edu/2022/perovskites-solar-cells-explained-0715</a:t>
            </a:r>
          </a:p>
        </p:txBody>
      </p:sp>
    </p:spTree>
    <p:extLst>
      <p:ext uri="{BB962C8B-B14F-4D97-AF65-F5344CB8AC3E}">
        <p14:creationId xmlns:p14="http://schemas.microsoft.com/office/powerpoint/2010/main" val="200414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92384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Environmental sources of lead exposure</a:t>
            </a:r>
            <a:endParaRPr lang="en-GB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77CD30-EBFE-46D0-8ADA-68F1AEB4A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4</a:t>
            </a:fld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DBE956-4495-4AB8-8260-2489E50CF50D}"/>
              </a:ext>
            </a:extLst>
          </p:cNvPr>
          <p:cNvSpPr txBox="1"/>
          <p:nvPr/>
        </p:nvSpPr>
        <p:spPr>
          <a:xfrm>
            <a:off x="3127761" y="6001771"/>
            <a:ext cx="6175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https://www.cdc.gov/nceh/lead/publications/refugeetoolkit/powerpoint_files/medicalservice.ppt</a:t>
            </a:r>
          </a:p>
        </p:txBody>
      </p:sp>
      <p:pic>
        <p:nvPicPr>
          <p:cNvPr id="19" name="Picture 7">
            <a:extLst>
              <a:ext uri="{FF2B5EF4-FFF2-40B4-BE49-F238E27FC236}">
                <a16:creationId xmlns:a16="http://schemas.microsoft.com/office/drawing/2014/main" id="{04FB8C5E-6511-4370-92AE-BB2B30FFA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354" y="1103161"/>
            <a:ext cx="6347745" cy="464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287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97715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Lead-free double perovskites</a:t>
            </a:r>
            <a:r>
              <a:rPr lang="en-US" sz="4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</a:t>
            </a:r>
            <a:r>
              <a:rPr lang="en-US" sz="4400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4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44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4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44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3+</a:t>
            </a:r>
            <a:r>
              <a:rPr lang="en-US" sz="4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4400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GB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77CD30-EBFE-46D0-8ADA-68F1AEB4A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5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9A072-3D8A-42E1-821F-B9C9EF00E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782" y="1205655"/>
            <a:ext cx="8010260" cy="47331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A115E7-3ECB-485A-9DC4-9A0B69100CE2}"/>
              </a:ext>
            </a:extLst>
          </p:cNvPr>
          <p:cNvSpPr txBox="1"/>
          <p:nvPr/>
        </p:nvSpPr>
        <p:spPr>
          <a:xfrm>
            <a:off x="6370891" y="6015023"/>
            <a:ext cx="36789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https://pubs.acs.org/doi/10.1021/acsenergylett.6b00499</a:t>
            </a:r>
          </a:p>
        </p:txBody>
      </p:sp>
    </p:spTree>
    <p:extLst>
      <p:ext uri="{BB962C8B-B14F-4D97-AF65-F5344CB8AC3E}">
        <p14:creationId xmlns:p14="http://schemas.microsoft.com/office/powerpoint/2010/main" val="3095265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86052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Structure of M</a:t>
            </a:r>
            <a:r>
              <a:rPr lang="en-US" sz="4400" baseline="-25000" dirty="0">
                <a:effectLst/>
                <a:latin typeface="Liberation Serif"/>
                <a:ea typeface="Noto Sans CJK SC Regular"/>
                <a:cs typeface="FreeSans"/>
              </a:rPr>
              <a:t>2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ScInCl</a:t>
            </a:r>
            <a:r>
              <a:rPr lang="en-US" sz="4400" baseline="-25000" dirty="0">
                <a:effectLst/>
                <a:latin typeface="Liberation Serif"/>
                <a:ea typeface="Noto Sans CJK SC Regular"/>
                <a:cs typeface="FreeSans"/>
              </a:rPr>
              <a:t>6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 (M = Rb, Cs)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E357A-7DCA-47DF-9CDF-16DE581B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99D9C2-451B-4AE8-8D6B-5BF96C995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11" y="1375873"/>
            <a:ext cx="5362491" cy="4608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CD7232-A2EC-4CAC-9D3F-0E794ABC2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170" y="1292465"/>
            <a:ext cx="5178752" cy="46918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D4B14F9-5848-43A4-9DCE-8A49F23FAFCD}"/>
              </a:ext>
            </a:extLst>
          </p:cNvPr>
          <p:cNvSpPr/>
          <p:nvPr/>
        </p:nvSpPr>
        <p:spPr>
          <a:xfrm>
            <a:off x="450078" y="1375873"/>
            <a:ext cx="583963" cy="512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5BCAD-62A1-4556-B48C-1B8D0BFE0C72}"/>
              </a:ext>
            </a:extLst>
          </p:cNvPr>
          <p:cNvSpPr txBox="1"/>
          <p:nvPr/>
        </p:nvSpPr>
        <p:spPr>
          <a:xfrm>
            <a:off x="7738217" y="2398086"/>
            <a:ext cx="75630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latin typeface="Liberation Serif"/>
              </a:rPr>
              <a:t>M</a:t>
            </a:r>
            <a:endParaRPr lang="en-US" sz="3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53E3E4-B37C-4CEA-871C-7F62589C46B9}"/>
              </a:ext>
            </a:extLst>
          </p:cNvPr>
          <p:cNvSpPr txBox="1"/>
          <p:nvPr/>
        </p:nvSpPr>
        <p:spPr>
          <a:xfrm>
            <a:off x="8617013" y="1499351"/>
            <a:ext cx="75630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latin typeface="Liberation Serif"/>
              </a:rPr>
              <a:t>In</a:t>
            </a:r>
            <a:endParaRPr lang="en-US" sz="3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8085AA-DDCF-4D4B-80F6-421A8DFCBC90}"/>
              </a:ext>
            </a:extLst>
          </p:cNvPr>
          <p:cNvSpPr txBox="1"/>
          <p:nvPr/>
        </p:nvSpPr>
        <p:spPr>
          <a:xfrm>
            <a:off x="6642930" y="1524989"/>
            <a:ext cx="75630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latin typeface="Liberation Serif"/>
              </a:rPr>
              <a:t>Sc</a:t>
            </a:r>
            <a:endParaRPr lang="en-US" sz="3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D62714-0115-4190-BE10-1DB53A5E08D0}"/>
              </a:ext>
            </a:extLst>
          </p:cNvPr>
          <p:cNvSpPr txBox="1"/>
          <p:nvPr/>
        </p:nvSpPr>
        <p:spPr>
          <a:xfrm>
            <a:off x="6728392" y="2519020"/>
            <a:ext cx="7563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Liberation Serif"/>
              </a:rPr>
              <a:t>Cl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40655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51539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Computational details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51B835-0212-4427-A388-6865E2CA3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46" y="1608117"/>
            <a:ext cx="3382922" cy="3811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FEEA0B-D931-43EC-A4BB-FB1C2159B6F3}"/>
              </a:ext>
            </a:extLst>
          </p:cNvPr>
          <p:cNvSpPr txBox="1"/>
          <p:nvPr/>
        </p:nvSpPr>
        <p:spPr>
          <a:xfrm>
            <a:off x="5759866" y="1184391"/>
            <a:ext cx="5597496" cy="4951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7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MT</a:t>
            </a:r>
            <a:r>
              <a:rPr lang="en-US" sz="2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Cs, In</a:t>
            </a:r>
            <a:r>
              <a:rPr lang="en-US" sz="2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= 2.50 </a:t>
            </a:r>
            <a:r>
              <a:rPr lang="en-US" sz="2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2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7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MT</a:t>
            </a:r>
            <a:r>
              <a:rPr lang="en-US" sz="2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(Rb, Sc) = 2.35 </a:t>
            </a:r>
            <a:r>
              <a:rPr lang="en-US" sz="2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2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7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MT</a:t>
            </a:r>
            <a:r>
              <a:rPr lang="en-US" sz="2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(Cl) = 1.15 </a:t>
            </a:r>
            <a:r>
              <a:rPr lang="en-US" sz="2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2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7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MT</a:t>
            </a:r>
            <a:r>
              <a:rPr lang="en-US" sz="27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×K</a:t>
            </a:r>
            <a:r>
              <a:rPr lang="en-US" sz="27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8.0</a:t>
            </a: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K-mesh = 10×10×10</a:t>
            </a: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EC = 0.00001 Ry &amp; </a:t>
            </a:r>
            <a:r>
              <a:rPr lang="en-US" sz="2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CC = 0.0001 </a:t>
            </a:r>
            <a:r>
              <a:rPr lang="en-US" sz="27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endParaRPr lang="en-US" sz="2700" i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5CECF-A822-4B29-930C-CC7458BAA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734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68884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Optimized </a:t>
            </a:r>
            <a:r>
              <a:rPr lang="en-US" sz="4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Lattice parameters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7F3107-FC60-4B68-B132-9DD2E2E26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A04AB-1E0F-4D89-9C66-48DF9B454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09954"/>
            <a:ext cx="5774241" cy="46193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A92B46-994C-4CE9-8550-B73345E70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0" y="1409954"/>
            <a:ext cx="5512164" cy="440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99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68884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Optimized </a:t>
            </a:r>
            <a:r>
              <a:rPr lang="en-US" sz="4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Lattice parameters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7F3107-FC60-4B68-B132-9DD2E2E26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9</a:t>
            </a:fld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18850AF-EBC7-4059-A4B5-6D8C71F30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54693"/>
              </p:ext>
            </p:extLst>
          </p:nvPr>
        </p:nvGraphicFramePr>
        <p:xfrm>
          <a:off x="1102412" y="1444240"/>
          <a:ext cx="10126766" cy="443526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828658">
                  <a:extLst>
                    <a:ext uri="{9D8B030D-6E8A-4147-A177-3AD203B41FA5}">
                      <a16:colId xmlns:a16="http://schemas.microsoft.com/office/drawing/2014/main" val="3357210554"/>
                    </a:ext>
                  </a:extLst>
                </a:gridCol>
                <a:gridCol w="3102119">
                  <a:extLst>
                    <a:ext uri="{9D8B030D-6E8A-4147-A177-3AD203B41FA5}">
                      <a16:colId xmlns:a16="http://schemas.microsoft.com/office/drawing/2014/main" val="492564338"/>
                    </a:ext>
                  </a:extLst>
                </a:gridCol>
                <a:gridCol w="2127903">
                  <a:extLst>
                    <a:ext uri="{9D8B030D-6E8A-4147-A177-3AD203B41FA5}">
                      <a16:colId xmlns:a16="http://schemas.microsoft.com/office/drawing/2014/main" val="1037763870"/>
                    </a:ext>
                  </a:extLst>
                </a:gridCol>
                <a:gridCol w="2068086">
                  <a:extLst>
                    <a:ext uri="{9D8B030D-6E8A-4147-A177-3AD203B41FA5}">
                      <a16:colId xmlns:a16="http://schemas.microsoft.com/office/drawing/2014/main" val="100698650"/>
                    </a:ext>
                  </a:extLst>
                </a:gridCol>
              </a:tblGrid>
              <a:tr h="709162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</a:t>
                      </a:r>
                      <a:endParaRPr lang="en-US" sz="32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2385" marR="34925" marT="34925" marB="34925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Lattice parameter (Å)</a:t>
                      </a:r>
                      <a:endParaRPr lang="en-US" sz="32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2385" marR="34925" marT="34925" marB="34925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Band gap (eV)</a:t>
                      </a:r>
                      <a:endParaRPr lang="en-US" sz="32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2385" marR="34925" marT="34925" marB="349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865419"/>
                  </a:ext>
                </a:extLst>
              </a:tr>
              <a:tr h="11538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PBE-GGA</a:t>
                      </a:r>
                      <a:endParaRPr lang="en-US" sz="3200" b="1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TB-</a:t>
                      </a:r>
                      <a:r>
                        <a:rPr lang="en-US" sz="32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mBJ</a:t>
                      </a:r>
                      <a:endParaRPr lang="en-US" sz="3200" b="1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2385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1308868531"/>
                  </a:ext>
                </a:extLst>
              </a:tr>
              <a:tr h="128610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Rb</a:t>
                      </a:r>
                      <a:r>
                        <a:rPr lang="en-US" sz="32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ScInCl</a:t>
                      </a:r>
                      <a:r>
                        <a:rPr lang="en-US" sz="32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3200" baseline="-250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11.073</a:t>
                      </a:r>
                      <a:endParaRPr lang="en-US" sz="32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2.599</a:t>
                      </a:r>
                      <a:endParaRPr lang="en-US" sz="320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2.662</a:t>
                      </a:r>
                      <a:endParaRPr lang="en-US" sz="320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2385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54914722"/>
                  </a:ext>
                </a:extLst>
              </a:tr>
              <a:tr h="128610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Cs</a:t>
                      </a:r>
                      <a:r>
                        <a:rPr lang="en-US" sz="32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ScInCl</a:t>
                      </a:r>
                      <a:r>
                        <a:rPr lang="en-US" sz="32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3200" baseline="-250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11.163</a:t>
                      </a:r>
                      <a:endParaRPr lang="en-US" sz="32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2.802</a:t>
                      </a:r>
                      <a:endParaRPr lang="en-US" sz="320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2.902</a:t>
                      </a:r>
                      <a:endParaRPr lang="en-US" sz="32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2385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2349406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5644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4371</TotalTime>
  <Words>318</Words>
  <Application>Microsoft Office PowerPoint</Application>
  <PresentationFormat>Widescreen</PresentationFormat>
  <Paragraphs>78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Liberation Serif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Rashid</dc:title>
  <dc:creator>Abdur Rashid Mohammad</dc:creator>
  <cp:lastModifiedBy>USER</cp:lastModifiedBy>
  <cp:revision>656</cp:revision>
  <dcterms:created xsi:type="dcterms:W3CDTF">2017-11-23T02:13:17Z</dcterms:created>
  <dcterms:modified xsi:type="dcterms:W3CDTF">2023-01-06T04:49:06Z</dcterms:modified>
</cp:coreProperties>
</file>